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2" r:id="rId4"/>
    <p:sldId id="263" r:id="rId5"/>
    <p:sldId id="258" r:id="rId6"/>
    <p:sldId id="259" r:id="rId7"/>
    <p:sldId id="260" r:id="rId8"/>
    <p:sldId id="261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2F02E-040D-44FF-B1F5-45D622E2D884}" type="datetimeFigureOut">
              <a:rPr lang="en-GB" smtClean="0"/>
              <a:t>08/03/2023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99B6D-F3A2-4469-97DA-7B9C46B3E412}" type="slidenum">
              <a:rPr lang="en-GB" smtClean="0"/>
              <a:t>‹#›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2F02E-040D-44FF-B1F5-45D622E2D884}" type="datetimeFigureOut">
              <a:rPr lang="en-GB" smtClean="0"/>
              <a:t>08/03/2023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99B6D-F3A2-4469-97DA-7B9C46B3E41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2F02E-040D-44FF-B1F5-45D622E2D884}" type="datetimeFigureOut">
              <a:rPr lang="en-GB" smtClean="0"/>
              <a:t>08/03/2023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99B6D-F3A2-4469-97DA-7B9C46B3E41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2F02E-040D-44FF-B1F5-45D622E2D884}" type="datetimeFigureOut">
              <a:rPr lang="en-GB" smtClean="0"/>
              <a:t>08/03/2023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99B6D-F3A2-4469-97DA-7B9C46B3E412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2F02E-040D-44FF-B1F5-45D622E2D884}" type="datetimeFigureOut">
              <a:rPr lang="en-GB" smtClean="0"/>
              <a:t>08/03/2023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99B6D-F3A2-4469-97DA-7B9C46B3E41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2F02E-040D-44FF-B1F5-45D622E2D884}" type="datetimeFigureOut">
              <a:rPr lang="en-GB" smtClean="0"/>
              <a:t>08/03/2023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99B6D-F3A2-4469-97DA-7B9C46B3E412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2F02E-040D-44FF-B1F5-45D622E2D884}" type="datetimeFigureOut">
              <a:rPr lang="en-GB" smtClean="0"/>
              <a:t>08/03/2023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99B6D-F3A2-4469-97DA-7B9C46B3E412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2F02E-040D-44FF-B1F5-45D622E2D884}" type="datetimeFigureOut">
              <a:rPr lang="en-GB" smtClean="0"/>
              <a:t>08/03/2023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99B6D-F3A2-4469-97DA-7B9C46B3E41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2F02E-040D-44FF-B1F5-45D622E2D884}" type="datetimeFigureOut">
              <a:rPr lang="en-GB" smtClean="0"/>
              <a:t>08/03/2023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99B6D-F3A2-4469-97DA-7B9C46B3E41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2F02E-040D-44FF-B1F5-45D622E2D884}" type="datetimeFigureOut">
              <a:rPr lang="en-GB" smtClean="0"/>
              <a:t>08/03/2023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99B6D-F3A2-4469-97DA-7B9C46B3E41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2F02E-040D-44FF-B1F5-45D622E2D884}" type="datetimeFigureOut">
              <a:rPr lang="en-GB" smtClean="0"/>
              <a:t>08/03/2023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99B6D-F3A2-4469-97DA-7B9C46B3E412}" type="slidenum">
              <a:rPr lang="en-GB" smtClean="0"/>
              <a:t>‹#›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A1E2F02E-040D-44FF-B1F5-45D622E2D884}" type="datetimeFigureOut">
              <a:rPr lang="en-GB" smtClean="0"/>
              <a:t>08/03/2023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27A99B6D-F3A2-4469-97DA-7B9C46B3E412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4581129"/>
            <a:ext cx="5637010" cy="1353536"/>
          </a:xfrm>
        </p:spPr>
        <p:txBody>
          <a:bodyPr>
            <a:normAutofit fontScale="85000" lnSpcReduction="20000"/>
          </a:bodyPr>
          <a:lstStyle/>
          <a:p>
            <a:r>
              <a:rPr lang="en-GB" dirty="0" smtClean="0"/>
              <a:t>Mr Wail Ahmed </a:t>
            </a:r>
          </a:p>
          <a:p>
            <a:r>
              <a:rPr lang="en-GB" dirty="0" smtClean="0"/>
              <a:t>Consultant in Spinal Cord Injuries </a:t>
            </a:r>
          </a:p>
          <a:p>
            <a:r>
              <a:rPr lang="en-GB" dirty="0" smtClean="0"/>
              <a:t>SDU UK Member of Rehab Project Committee</a:t>
            </a:r>
          </a:p>
          <a:p>
            <a:r>
              <a:rPr lang="en-GB" dirty="0" smtClean="0"/>
              <a:t>7</a:t>
            </a:r>
            <a:r>
              <a:rPr lang="en-GB" baseline="30000" dirty="0" smtClean="0"/>
              <a:t>th</a:t>
            </a:r>
            <a:r>
              <a:rPr lang="en-GB" dirty="0" smtClean="0"/>
              <a:t> March 2023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1484784"/>
            <a:ext cx="7772400" cy="2304256"/>
          </a:xfrm>
        </p:spPr>
        <p:txBody>
          <a:bodyPr>
            <a:normAutofit/>
          </a:bodyPr>
          <a:lstStyle/>
          <a:p>
            <a:r>
              <a:rPr lang="en-GB" sz="4000" dirty="0" smtClean="0"/>
              <a:t>Facts about the December Revolution Centre for Rehabilitation of SCI and TBI</a:t>
            </a: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1377791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744" y="5373216"/>
            <a:ext cx="6512511" cy="1143000"/>
          </a:xfrm>
        </p:spPr>
        <p:txBody>
          <a:bodyPr/>
          <a:lstStyle/>
          <a:p>
            <a:r>
              <a:rPr lang="en-GB" dirty="0" smtClean="0"/>
              <a:t>Benefits for Revolution victims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755576" y="404664"/>
            <a:ext cx="7848872" cy="5112568"/>
          </a:xfrm>
        </p:spPr>
        <p:txBody>
          <a:bodyPr>
            <a:normAutofit fontScale="92500" lnSpcReduction="10000"/>
          </a:bodyPr>
          <a:lstStyle/>
          <a:p>
            <a:r>
              <a:rPr lang="en-GB" dirty="0" smtClean="0"/>
              <a:t>Numerous head injuries with high death rate </a:t>
            </a:r>
          </a:p>
          <a:p>
            <a:r>
              <a:rPr lang="en-GB" dirty="0" smtClean="0"/>
              <a:t>Several moderate to severe TBI surviving victims </a:t>
            </a:r>
          </a:p>
          <a:p>
            <a:r>
              <a:rPr lang="en-GB" dirty="0" smtClean="0"/>
              <a:t>Revolution SCI/CES injuries surviving victims total = 23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GB" dirty="0" smtClean="0"/>
              <a:t>Dec 2018 to Aug 2019 = 11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GB" dirty="0" smtClean="0"/>
              <a:t>Death = 2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GB" dirty="0" smtClean="0"/>
              <a:t>Underwent specialist neuro-rehabilitation in India = 6 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GB" dirty="0" smtClean="0"/>
              <a:t>Costs of 3 months rehabilitation per individual = $20,000 to $25,000</a:t>
            </a:r>
            <a:endParaRPr lang="en-GB" dirty="0" smtClean="0"/>
          </a:p>
          <a:p>
            <a:pPr lvl="1">
              <a:buFont typeface="Wingdings" panose="05000000000000000000" pitchFamily="2" charset="2"/>
              <a:buChar char="§"/>
            </a:pPr>
            <a:r>
              <a:rPr lang="en-GB" dirty="0" smtClean="0"/>
              <a:t>Oct 2021 to date = 12 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GB" dirty="0" smtClean="0"/>
              <a:t>Death = 5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GB" dirty="0"/>
              <a:t>Underwent specialist neuro-rehabilitation in </a:t>
            </a:r>
            <a:r>
              <a:rPr lang="en-GB" dirty="0" smtClean="0"/>
              <a:t>Egypt </a:t>
            </a:r>
            <a:r>
              <a:rPr lang="en-GB" dirty="0"/>
              <a:t>= 6 </a:t>
            </a:r>
            <a:endParaRPr lang="en-GB" dirty="0" smtClean="0"/>
          </a:p>
          <a:p>
            <a:pPr lvl="2">
              <a:buFont typeface="Courier New" panose="02070309020205020404" pitchFamily="49" charset="0"/>
              <a:buChar char="o"/>
            </a:pPr>
            <a:r>
              <a:rPr lang="en-GB" dirty="0"/>
              <a:t>Costs of 3 months rehabilitation per individual = </a:t>
            </a:r>
            <a:r>
              <a:rPr lang="en-GB" dirty="0" smtClean="0"/>
              <a:t>$15,600</a:t>
            </a:r>
          </a:p>
          <a:p>
            <a:pPr marL="640080" lvl="2" indent="0">
              <a:buNone/>
            </a:pPr>
            <a:endParaRPr lang="en-GB" dirty="0" smtClean="0"/>
          </a:p>
          <a:p>
            <a:pPr lvl="0">
              <a:buClr>
                <a:srgbClr val="F14124">
                  <a:lumMod val="75000"/>
                </a:srgbClr>
              </a:buClr>
            </a:pPr>
            <a:r>
              <a:rPr lang="en-GB" sz="2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All surviving Revolution TBI and SCI/CES injuries victims will receive </a:t>
            </a:r>
            <a:r>
              <a:rPr lang="en-GB" sz="20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free regular lifelong medical and rehabilitation inpatient and outpatient services </a:t>
            </a:r>
            <a:r>
              <a:rPr lang="en-GB" sz="2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as indicated based on their  needs</a:t>
            </a:r>
          </a:p>
          <a:p>
            <a:pPr>
              <a:buFont typeface="Courier New" panose="02070309020205020404" pitchFamily="49" charset="0"/>
              <a:buChar char="o"/>
            </a:pPr>
            <a:endParaRPr lang="en-GB" dirty="0"/>
          </a:p>
          <a:p>
            <a:pPr marL="4572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02764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47664" y="5445224"/>
            <a:ext cx="7088575" cy="1143000"/>
          </a:xfrm>
        </p:spPr>
        <p:txBody>
          <a:bodyPr/>
          <a:lstStyle/>
          <a:p>
            <a:r>
              <a:rPr lang="en-GB" dirty="0" smtClean="0"/>
              <a:t>Benefits for the medical field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71600" y="404664"/>
            <a:ext cx="7848872" cy="5328592"/>
          </a:xfrm>
        </p:spPr>
        <p:txBody>
          <a:bodyPr>
            <a:normAutofit fontScale="92500" lnSpcReduction="20000"/>
          </a:bodyPr>
          <a:lstStyle/>
          <a:p>
            <a:pPr lvl="0">
              <a:buClr>
                <a:srgbClr val="F14124">
                  <a:lumMod val="75000"/>
                </a:srgbClr>
              </a:buClr>
              <a:buFont typeface="Wingdings" panose="05000000000000000000" pitchFamily="2" charset="2"/>
              <a:buChar char="v"/>
            </a:pPr>
            <a:r>
              <a:rPr lang="en-GB" sz="17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MDT Training Opportunities in Neurorehabilitation  Medicine  </a:t>
            </a:r>
          </a:p>
          <a:p>
            <a:pPr marL="45720" lvl="0" indent="0">
              <a:buClr>
                <a:srgbClr val="F14124">
                  <a:lumMod val="75000"/>
                </a:srgbClr>
              </a:buClr>
              <a:buNone/>
            </a:pPr>
            <a:endParaRPr lang="en-GB" sz="1700" dirty="0" smtClean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lvl="0">
              <a:buClr>
                <a:srgbClr val="F14124">
                  <a:lumMod val="75000"/>
                </a:srgbClr>
              </a:buClr>
              <a:buFont typeface="Wingdings" panose="05000000000000000000" pitchFamily="2" charset="2"/>
              <a:buChar char="v"/>
            </a:pPr>
            <a:r>
              <a:rPr lang="en-GB" sz="17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Undergraduate training opportunities for:</a:t>
            </a:r>
            <a:endParaRPr lang="en-GB" sz="170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lvl="1">
              <a:buClr>
                <a:srgbClr val="F14124">
                  <a:lumMod val="75000"/>
                </a:srgbClr>
              </a:buClr>
              <a:buFont typeface="Wingdings" panose="05000000000000000000" pitchFamily="2" charset="2"/>
              <a:buChar char="§"/>
            </a:pPr>
            <a:r>
              <a:rPr lang="en-GB" sz="16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Undergraduate student </a:t>
            </a:r>
            <a:r>
              <a:rPr lang="en-GB" sz="1600" dirty="0">
                <a:solidFill>
                  <a:prstClr val="black">
                    <a:lumMod val="75000"/>
                    <a:lumOff val="25000"/>
                  </a:prstClr>
                </a:solidFill>
              </a:rPr>
              <a:t>nurses </a:t>
            </a:r>
          </a:p>
          <a:p>
            <a:pPr lvl="1">
              <a:buClr>
                <a:srgbClr val="F14124">
                  <a:lumMod val="75000"/>
                </a:srgbClr>
              </a:buClr>
              <a:buFont typeface="Wingdings" panose="05000000000000000000" pitchFamily="2" charset="2"/>
              <a:buChar char="§"/>
            </a:pPr>
            <a:r>
              <a:rPr lang="en-GB" sz="16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Undergraduate Student </a:t>
            </a:r>
            <a:r>
              <a:rPr lang="en-GB" sz="1600" dirty="0">
                <a:solidFill>
                  <a:prstClr val="black">
                    <a:lumMod val="75000"/>
                    <a:lumOff val="25000"/>
                  </a:prstClr>
                </a:solidFill>
              </a:rPr>
              <a:t>physiotherapists </a:t>
            </a:r>
          </a:p>
          <a:p>
            <a:pPr lvl="1">
              <a:buClr>
                <a:srgbClr val="F14124">
                  <a:lumMod val="75000"/>
                </a:srgbClr>
              </a:buClr>
              <a:buFont typeface="Wingdings" panose="05000000000000000000" pitchFamily="2" charset="2"/>
              <a:buChar char="§"/>
            </a:pPr>
            <a:r>
              <a:rPr lang="en-GB" sz="16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Undergraduate Student </a:t>
            </a:r>
            <a:r>
              <a:rPr lang="en-GB" sz="1600" dirty="0">
                <a:solidFill>
                  <a:prstClr val="black">
                    <a:lumMod val="75000"/>
                    <a:lumOff val="25000"/>
                  </a:prstClr>
                </a:solidFill>
              </a:rPr>
              <a:t>occupational therapists </a:t>
            </a:r>
            <a:endParaRPr lang="en-GB" sz="1600" dirty="0" smtClean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lvl="1">
              <a:buClr>
                <a:srgbClr val="F14124">
                  <a:lumMod val="75000"/>
                </a:srgbClr>
              </a:buClr>
              <a:buFont typeface="Wingdings" panose="05000000000000000000" pitchFamily="2" charset="2"/>
              <a:buChar char="§"/>
            </a:pPr>
            <a:r>
              <a:rPr lang="en-GB" sz="16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Undergraduate Student psychologists</a:t>
            </a:r>
          </a:p>
          <a:p>
            <a:pPr lvl="1">
              <a:buClr>
                <a:srgbClr val="F14124">
                  <a:lumMod val="75000"/>
                </a:srgbClr>
              </a:buClr>
              <a:buFont typeface="Wingdings" panose="05000000000000000000" pitchFamily="2" charset="2"/>
              <a:buChar char="§"/>
            </a:pPr>
            <a:endParaRPr lang="en-GB" sz="160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>
              <a:buClr>
                <a:srgbClr val="F14124">
                  <a:lumMod val="75000"/>
                </a:srgbClr>
              </a:buClr>
              <a:buFont typeface="Wingdings" panose="05000000000000000000" pitchFamily="2" charset="2"/>
              <a:buChar char="v"/>
            </a:pPr>
            <a:r>
              <a:rPr lang="en-GB" sz="18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Post-graduate training opportunities for:</a:t>
            </a:r>
          </a:p>
          <a:p>
            <a:pPr lvl="1">
              <a:buClr>
                <a:srgbClr val="F14124">
                  <a:lumMod val="75000"/>
                </a:srgbClr>
              </a:buClr>
              <a:buFont typeface="Wingdings" panose="05000000000000000000" pitchFamily="2" charset="2"/>
              <a:buChar char="§"/>
            </a:pPr>
            <a:r>
              <a:rPr lang="en-GB" sz="1600" dirty="0">
                <a:solidFill>
                  <a:prstClr val="black">
                    <a:lumMod val="75000"/>
                    <a:lumOff val="25000"/>
                  </a:prstClr>
                </a:solidFill>
              </a:rPr>
              <a:t>Physical &amp; Rehabilitation Medicine Trainee Registrars </a:t>
            </a:r>
            <a:endParaRPr lang="en-GB" sz="1600" dirty="0" smtClean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lvl="1">
              <a:buClr>
                <a:srgbClr val="F14124">
                  <a:lumMod val="75000"/>
                </a:srgbClr>
              </a:buClr>
              <a:buFont typeface="Wingdings" panose="05000000000000000000" pitchFamily="2" charset="2"/>
              <a:buChar char="§"/>
            </a:pPr>
            <a:r>
              <a:rPr lang="en-GB" sz="16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Post-graduate specialist nurses training in neurorehabilitation </a:t>
            </a:r>
          </a:p>
          <a:p>
            <a:pPr lvl="1">
              <a:buClr>
                <a:srgbClr val="F14124">
                  <a:lumMod val="75000"/>
                </a:srgbClr>
              </a:buClr>
              <a:buFont typeface="Wingdings" panose="05000000000000000000" pitchFamily="2" charset="2"/>
              <a:buChar char="§"/>
            </a:pPr>
            <a:r>
              <a:rPr lang="en-GB" sz="1600" dirty="0">
                <a:solidFill>
                  <a:prstClr val="black">
                    <a:lumMod val="75000"/>
                    <a:lumOff val="25000"/>
                  </a:prstClr>
                </a:solidFill>
              </a:rPr>
              <a:t>Post-graduate specialist </a:t>
            </a:r>
            <a:r>
              <a:rPr lang="en-GB" sz="16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physiotherapists </a:t>
            </a:r>
            <a:r>
              <a:rPr lang="en-GB" sz="1600" dirty="0">
                <a:solidFill>
                  <a:prstClr val="black">
                    <a:lumMod val="75000"/>
                    <a:lumOff val="25000"/>
                  </a:prstClr>
                </a:solidFill>
              </a:rPr>
              <a:t>training in neurorehabilitation </a:t>
            </a:r>
          </a:p>
          <a:p>
            <a:pPr lvl="1">
              <a:buClr>
                <a:srgbClr val="F14124">
                  <a:lumMod val="75000"/>
                </a:srgbClr>
              </a:buClr>
              <a:buFont typeface="Wingdings" panose="05000000000000000000" pitchFamily="2" charset="2"/>
              <a:buChar char="§"/>
            </a:pPr>
            <a:r>
              <a:rPr lang="en-GB" sz="1600" dirty="0">
                <a:solidFill>
                  <a:prstClr val="black">
                    <a:lumMod val="75000"/>
                    <a:lumOff val="25000"/>
                  </a:prstClr>
                </a:solidFill>
              </a:rPr>
              <a:t>Post-graduate </a:t>
            </a:r>
            <a:r>
              <a:rPr lang="en-GB" sz="16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specialist occupational therapists training </a:t>
            </a:r>
            <a:r>
              <a:rPr lang="en-GB" sz="1600" dirty="0">
                <a:solidFill>
                  <a:prstClr val="black">
                    <a:lumMod val="75000"/>
                    <a:lumOff val="25000"/>
                  </a:prstClr>
                </a:solidFill>
              </a:rPr>
              <a:t>in neurorehabilitation </a:t>
            </a:r>
          </a:p>
          <a:p>
            <a:pPr lvl="1">
              <a:buClr>
                <a:srgbClr val="F14124">
                  <a:lumMod val="75000"/>
                </a:srgbClr>
              </a:buClr>
              <a:buFont typeface="Wingdings" panose="05000000000000000000" pitchFamily="2" charset="2"/>
              <a:buChar char="§"/>
            </a:pPr>
            <a:r>
              <a:rPr lang="en-GB" sz="1600" dirty="0">
                <a:solidFill>
                  <a:prstClr val="black">
                    <a:lumMod val="75000"/>
                    <a:lumOff val="25000"/>
                  </a:prstClr>
                </a:solidFill>
              </a:rPr>
              <a:t>Post-graduate specialist </a:t>
            </a:r>
            <a:r>
              <a:rPr lang="en-GB" sz="16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neuropsychology training </a:t>
            </a:r>
            <a:r>
              <a:rPr lang="en-GB" sz="1600" dirty="0">
                <a:solidFill>
                  <a:prstClr val="black">
                    <a:lumMod val="75000"/>
                    <a:lumOff val="25000"/>
                  </a:prstClr>
                </a:solidFill>
              </a:rPr>
              <a:t>in neurorehabilitation </a:t>
            </a:r>
            <a:endParaRPr lang="en-GB" sz="1600" dirty="0" smtClean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lvl="1">
              <a:buClr>
                <a:srgbClr val="F14124">
                  <a:lumMod val="75000"/>
                </a:srgbClr>
              </a:buClr>
              <a:buFont typeface="Wingdings" panose="05000000000000000000" pitchFamily="2" charset="2"/>
              <a:buChar char="§"/>
            </a:pPr>
            <a:r>
              <a:rPr lang="en-GB" sz="16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Post-graduate specialist neuro speech and language therapist training</a:t>
            </a:r>
            <a:endParaRPr lang="en-GB" sz="160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lvl="1">
              <a:buClr>
                <a:srgbClr val="F14124">
                  <a:lumMod val="75000"/>
                </a:srgbClr>
              </a:buClr>
              <a:buFont typeface="Wingdings" panose="05000000000000000000" pitchFamily="2" charset="2"/>
              <a:buChar char="§"/>
            </a:pPr>
            <a:endParaRPr lang="en-GB" sz="1600" dirty="0" smtClean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>
              <a:buClr>
                <a:srgbClr val="F14124">
                  <a:lumMod val="75000"/>
                </a:srgbClr>
              </a:buClr>
              <a:buFont typeface="Wingdings" panose="05000000000000000000" pitchFamily="2" charset="2"/>
              <a:buChar char="v"/>
            </a:pPr>
            <a:r>
              <a:rPr lang="en-GB" sz="18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Training opportunity of transferrable skills to other medical and surgical specialties including neurologists, stroke physicians, neurosurgeons, orthopaedic surgeons, plastic surgeons etc.</a:t>
            </a:r>
          </a:p>
          <a:p>
            <a:pPr lvl="1">
              <a:buClr>
                <a:srgbClr val="F14124">
                  <a:lumMod val="75000"/>
                </a:srgbClr>
              </a:buClr>
              <a:buFont typeface="Wingdings" panose="05000000000000000000" pitchFamily="2" charset="2"/>
              <a:buChar char="§"/>
            </a:pPr>
            <a:endParaRPr lang="en-GB" sz="1600" dirty="0" smtClean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lvl="1">
              <a:buClr>
                <a:srgbClr val="F14124">
                  <a:lumMod val="75000"/>
                </a:srgbClr>
              </a:buClr>
              <a:buFont typeface="Wingdings" panose="05000000000000000000" pitchFamily="2" charset="2"/>
              <a:buChar char="§"/>
            </a:pPr>
            <a:endParaRPr lang="en-GB" sz="160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lvl="1">
              <a:buClr>
                <a:srgbClr val="F14124">
                  <a:lumMod val="75000"/>
                </a:srgbClr>
              </a:buClr>
              <a:buFont typeface="Wingdings" panose="05000000000000000000" pitchFamily="2" charset="2"/>
              <a:buChar char="§"/>
            </a:pPr>
            <a:endParaRPr lang="en-GB" sz="160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6966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Name and place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GB" dirty="0" smtClean="0"/>
              <a:t>The December Revolution Centre for Rehabilitation of Traumatic Spinal Cord and Brain Injuries – The Hyper-acute Rehabilitation Unit </a:t>
            </a:r>
          </a:p>
          <a:p>
            <a:endParaRPr lang="en-GB" dirty="0" smtClean="0"/>
          </a:p>
          <a:p>
            <a:r>
              <a:rPr lang="en-GB" dirty="0" smtClean="0"/>
              <a:t>Khartoum Teaching Hospital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94432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35696" y="5517232"/>
            <a:ext cx="6512511" cy="1143000"/>
          </a:xfrm>
        </p:spPr>
        <p:txBody>
          <a:bodyPr/>
          <a:lstStyle/>
          <a:p>
            <a:r>
              <a:rPr lang="en-GB" dirty="0" smtClean="0"/>
              <a:t>How it started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7173416" cy="4785712"/>
          </a:xfrm>
        </p:spPr>
        <p:txBody>
          <a:bodyPr/>
          <a:lstStyle/>
          <a:p>
            <a:r>
              <a:rPr lang="en-GB" dirty="0" smtClean="0"/>
              <a:t>Sudan </a:t>
            </a:r>
            <a:r>
              <a:rPr lang="en-GB" dirty="0"/>
              <a:t>lacks inpatient multidisciplinary neurological rehabilitation services where patients are provided with holistic patient-centred rehabilitation programs that enable them to be re-integrated into the society following catastrophic acute neurological conditions such as strokes, traumatic brain injuries (TBI) and traumatic spinal cord injuries (TSCI). </a:t>
            </a:r>
            <a:endParaRPr lang="en-GB" dirty="0" smtClean="0"/>
          </a:p>
          <a:p>
            <a:pPr marL="45720" indent="0">
              <a:buNone/>
            </a:pPr>
            <a:endParaRPr lang="en-GB" dirty="0" smtClean="0"/>
          </a:p>
          <a:p>
            <a:r>
              <a:rPr lang="en-GB" dirty="0"/>
              <a:t>The need for inpatient multidisciplinary neurological rehabilitation services was very much highlighted during the December 2018 Revolution when tenth of injured heroes sustained gunshot TSCI and/or severe </a:t>
            </a:r>
            <a:r>
              <a:rPr lang="en-GB" dirty="0" smtClean="0"/>
              <a:t>TBI.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29475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63688" y="5661248"/>
            <a:ext cx="6512511" cy="1143000"/>
          </a:xfrm>
        </p:spPr>
        <p:txBody>
          <a:bodyPr/>
          <a:lstStyle/>
          <a:p>
            <a:r>
              <a:rPr lang="en-GB" dirty="0"/>
              <a:t>How it started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7317432" cy="5145752"/>
          </a:xfrm>
        </p:spPr>
        <p:txBody>
          <a:bodyPr>
            <a:normAutofit/>
          </a:bodyPr>
          <a:lstStyle/>
          <a:p>
            <a:r>
              <a:rPr lang="en-GB" sz="2000" dirty="0" smtClean="0"/>
              <a:t>In September 2019, the SDU UK </a:t>
            </a:r>
            <a:r>
              <a:rPr lang="en-GB" sz="2000" dirty="0" smtClean="0"/>
              <a:t>acted as </a:t>
            </a:r>
            <a:r>
              <a:rPr lang="en-GB" sz="2000" dirty="0" smtClean="0"/>
              <a:t>guarantor for a lump sum crowd fund of </a:t>
            </a:r>
            <a:r>
              <a:rPr lang="en-GB" sz="2000" b="1" dirty="0" smtClean="0">
                <a:solidFill>
                  <a:srgbClr val="FF0000"/>
                </a:solidFill>
              </a:rPr>
              <a:t>½ million USD </a:t>
            </a:r>
            <a:r>
              <a:rPr lang="en-GB" sz="2000" dirty="0" smtClean="0"/>
              <a:t>gathered </a:t>
            </a:r>
            <a:r>
              <a:rPr lang="en-GB" sz="2000" dirty="0"/>
              <a:t>by the </a:t>
            </a:r>
            <a:r>
              <a:rPr lang="en-GB" sz="2000" dirty="0" smtClean="0"/>
              <a:t>Manchester </a:t>
            </a:r>
            <a:r>
              <a:rPr lang="en-GB" sz="2000" dirty="0"/>
              <a:t>Sudanese Diaspora </a:t>
            </a:r>
            <a:r>
              <a:rPr lang="en-GB" sz="2000" dirty="0" smtClean="0"/>
              <a:t>group, to support the December 2018 Revolution victims.  </a:t>
            </a:r>
          </a:p>
          <a:p>
            <a:pPr marL="45720" indent="0">
              <a:buNone/>
            </a:pPr>
            <a:endParaRPr lang="en-GB" sz="2000" dirty="0" smtClean="0"/>
          </a:p>
          <a:p>
            <a:r>
              <a:rPr lang="en-GB" sz="2000" dirty="0" smtClean="0"/>
              <a:t>An opportunity was opened then for SDU UK members to bid for funding with project proposals to support the treatment of the revolution victims or the hospitals treating them.</a:t>
            </a:r>
          </a:p>
          <a:p>
            <a:endParaRPr lang="en-GB" sz="2000" dirty="0"/>
          </a:p>
          <a:p>
            <a:r>
              <a:rPr lang="en-GB" sz="2000" dirty="0" smtClean="0"/>
              <a:t>As there were several victims with disabling SCI and TBI that required specialist </a:t>
            </a:r>
            <a:r>
              <a:rPr lang="en-GB" sz="2000" dirty="0" smtClean="0"/>
              <a:t>neurorehabilitation </a:t>
            </a:r>
            <a:r>
              <a:rPr lang="en-GB" sz="2000" dirty="0" smtClean="0"/>
              <a:t>and long term care, a proposal was written by SDU UK members, specialist in the field, to develop the first tertiary neurological rehabilitation centre </a:t>
            </a:r>
            <a:r>
              <a:rPr lang="en-GB" sz="2000" dirty="0" smtClean="0"/>
              <a:t>in Sudan for </a:t>
            </a:r>
            <a:r>
              <a:rPr lang="en-GB" sz="2000" dirty="0" smtClean="0"/>
              <a:t>long term medical and rehabilitation care of these victims.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36026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9712" y="5661248"/>
            <a:ext cx="6512511" cy="1143000"/>
          </a:xfrm>
        </p:spPr>
        <p:txBody>
          <a:bodyPr/>
          <a:lstStyle/>
          <a:p>
            <a:r>
              <a:rPr lang="en-GB" dirty="0" smtClean="0"/>
              <a:t>Vision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143000" y="476672"/>
            <a:ext cx="7245424" cy="4968552"/>
          </a:xfrm>
        </p:spPr>
        <p:txBody>
          <a:bodyPr>
            <a:normAutofit fontScale="92500" lnSpcReduction="20000"/>
          </a:bodyPr>
          <a:lstStyle/>
          <a:p>
            <a:r>
              <a:rPr lang="en-GB" dirty="0" smtClean="0"/>
              <a:t>The centre will provide specialist inpatient hyper-acute and tertiary multidisciplinary neurological rehabilitation services for traumatic spinal cord and brain injury patients.</a:t>
            </a:r>
          </a:p>
          <a:p>
            <a:pPr marL="45720" indent="0">
              <a:buNone/>
            </a:pPr>
            <a:endParaRPr lang="en-GB" dirty="0" smtClean="0"/>
          </a:p>
          <a:p>
            <a:r>
              <a:rPr lang="en-GB" dirty="0" smtClean="0"/>
              <a:t>The centre will also provide life-long </a:t>
            </a:r>
            <a:r>
              <a:rPr lang="en-GB" dirty="0"/>
              <a:t>m</a:t>
            </a:r>
            <a:r>
              <a:rPr lang="en-GB" dirty="0" smtClean="0"/>
              <a:t>edical and rehabilitation care for prevention of secondary complications </a:t>
            </a:r>
            <a:r>
              <a:rPr lang="en-GB" dirty="0" smtClean="0"/>
              <a:t>including, for example, </a:t>
            </a:r>
            <a:r>
              <a:rPr lang="en-GB" dirty="0" smtClean="0"/>
              <a:t>neurogenic spasticity, neurogenic pain, neurogenic bladder and bowel dysfunction, and pressure sores.</a:t>
            </a:r>
          </a:p>
          <a:p>
            <a:pPr marL="45720" indent="0">
              <a:buNone/>
            </a:pPr>
            <a:endParaRPr lang="en-GB" dirty="0"/>
          </a:p>
          <a:p>
            <a:r>
              <a:rPr lang="en-GB" dirty="0" smtClean="0"/>
              <a:t>The centre will be the first tertiary national neurorehabilitation centre in Sudan that will take referrals from all hospitals in Sudan.</a:t>
            </a:r>
          </a:p>
          <a:p>
            <a:endParaRPr lang="en-GB" dirty="0"/>
          </a:p>
          <a:p>
            <a:r>
              <a:rPr lang="en-GB" dirty="0" smtClean="0"/>
              <a:t>The centre will be a training hub for all staff including doctors, nurses, therapists etc. and an example to follow to develop other neurorehabilitation centres in Sudan </a:t>
            </a:r>
          </a:p>
          <a:p>
            <a:endParaRPr lang="en-GB" dirty="0" smtClean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87645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35696" y="5517232"/>
            <a:ext cx="6512511" cy="1143000"/>
          </a:xfrm>
        </p:spPr>
        <p:txBody>
          <a:bodyPr/>
          <a:lstStyle/>
          <a:p>
            <a:r>
              <a:rPr lang="en-GB" dirty="0" smtClean="0"/>
              <a:t>Partnership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7173416" cy="4497680"/>
          </a:xfrm>
        </p:spPr>
        <p:txBody>
          <a:bodyPr>
            <a:normAutofit fontScale="92500" lnSpcReduction="10000"/>
          </a:bodyPr>
          <a:lstStyle/>
          <a:p>
            <a:pPr lvl="0">
              <a:buClr>
                <a:srgbClr val="F14124">
                  <a:lumMod val="75000"/>
                </a:srgbClr>
              </a:buClr>
            </a:pPr>
            <a:r>
              <a:rPr lang="en-GB" sz="2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The project was executed through partnership of the Sudan Doctors’ Union – UK Branch (SDU UK), Khartoum Teaching Hospital (KTH) and the Federal Ministry of Health (</a:t>
            </a:r>
            <a:r>
              <a:rPr lang="en-GB" sz="200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FMoH</a:t>
            </a:r>
            <a:r>
              <a:rPr lang="en-GB" sz="2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) as follows:</a:t>
            </a:r>
          </a:p>
          <a:p>
            <a:pPr lvl="1">
              <a:buClr>
                <a:srgbClr val="F14124">
                  <a:lumMod val="75000"/>
                </a:srgbClr>
              </a:buClr>
              <a:buFont typeface="Wingdings" panose="05000000000000000000" pitchFamily="2" charset="2"/>
              <a:buChar char="§"/>
            </a:pPr>
            <a:r>
              <a:rPr lang="en-GB" sz="1900" dirty="0">
                <a:solidFill>
                  <a:prstClr val="black">
                    <a:lumMod val="75000"/>
                    <a:lumOff val="25000"/>
                  </a:prstClr>
                </a:solidFill>
              </a:rPr>
              <a:t>SDU UK = Main author and funder of the project (through purchase of specialist rehabilitation equipment)</a:t>
            </a:r>
          </a:p>
          <a:p>
            <a:pPr lvl="1">
              <a:buClr>
                <a:srgbClr val="F14124">
                  <a:lumMod val="75000"/>
                </a:srgbClr>
              </a:buClr>
              <a:buFont typeface="Wingdings" panose="05000000000000000000" pitchFamily="2" charset="2"/>
              <a:buChar char="§"/>
            </a:pPr>
            <a:r>
              <a:rPr lang="en-GB" sz="1900" dirty="0">
                <a:solidFill>
                  <a:prstClr val="black">
                    <a:lumMod val="75000"/>
                    <a:lumOff val="25000"/>
                  </a:prstClr>
                </a:solidFill>
              </a:rPr>
              <a:t>KTH = Host Hospital who provided the building, hospital equipment, essential supporting medical services and equipment (e.g. ITU and radiology departments</a:t>
            </a:r>
            <a:r>
              <a:rPr lang="en-GB" sz="19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), and </a:t>
            </a:r>
            <a:r>
              <a:rPr lang="en-GB" sz="1900" dirty="0">
                <a:solidFill>
                  <a:prstClr val="black">
                    <a:lumMod val="75000"/>
                    <a:lumOff val="25000"/>
                  </a:prstClr>
                </a:solidFill>
              </a:rPr>
              <a:t>staff</a:t>
            </a:r>
          </a:p>
          <a:p>
            <a:pPr lvl="1">
              <a:buClr>
                <a:srgbClr val="F14124">
                  <a:lumMod val="75000"/>
                </a:srgbClr>
              </a:buClr>
              <a:buFont typeface="Wingdings" panose="05000000000000000000" pitchFamily="2" charset="2"/>
              <a:buChar char="§"/>
            </a:pPr>
            <a:r>
              <a:rPr lang="en-GB" sz="190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FMoH</a:t>
            </a:r>
            <a:r>
              <a:rPr lang="en-GB" sz="1900" dirty="0">
                <a:solidFill>
                  <a:prstClr val="black">
                    <a:lumMod val="75000"/>
                    <a:lumOff val="25000"/>
                  </a:prstClr>
                </a:solidFill>
              </a:rPr>
              <a:t> = Government body that supports the project through funding of staffing and equipment maintenance through the finance of medical subspecialties </a:t>
            </a:r>
            <a:endParaRPr lang="en-GB" sz="1900" dirty="0" smtClean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marL="365760" lvl="1" indent="0">
              <a:buClr>
                <a:srgbClr val="F14124">
                  <a:lumMod val="75000"/>
                </a:srgbClr>
              </a:buClr>
              <a:buNone/>
            </a:pPr>
            <a:endParaRPr lang="en-GB" sz="190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r>
              <a:rPr lang="en-GB" dirty="0" smtClean="0"/>
              <a:t>A Memorandum of Understanding (MoU) was signed by the 3 partners on 02/04/2022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en-GB" dirty="0"/>
          </a:p>
          <a:p>
            <a:pPr marL="4572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21956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7625" y="4372168"/>
            <a:ext cx="7118176" cy="1721128"/>
          </a:xfrm>
        </p:spPr>
        <p:txBody>
          <a:bodyPr/>
          <a:lstStyle/>
          <a:p>
            <a:r>
              <a:rPr lang="en-GB" dirty="0" smtClean="0"/>
              <a:t>Examples of Specialist equipment funded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GB" dirty="0" smtClean="0"/>
              <a:t>Mobile hoists and slings for patients transfer</a:t>
            </a:r>
          </a:p>
          <a:p>
            <a:r>
              <a:rPr lang="en-GB" dirty="0" smtClean="0"/>
              <a:t>Electrical titling table</a:t>
            </a:r>
          </a:p>
          <a:p>
            <a:r>
              <a:rPr lang="en-GB" dirty="0" smtClean="0"/>
              <a:t>Functional electrical stimulation bikes </a:t>
            </a:r>
          </a:p>
          <a:p>
            <a:r>
              <a:rPr lang="en-GB" dirty="0" smtClean="0"/>
              <a:t>Electrical and manual wheelchairs </a:t>
            </a:r>
          </a:p>
          <a:p>
            <a:r>
              <a:rPr lang="en-GB" dirty="0" smtClean="0"/>
              <a:t>Pressure care cushions </a:t>
            </a:r>
          </a:p>
          <a:p>
            <a:r>
              <a:rPr lang="en-GB" dirty="0" smtClean="0"/>
              <a:t>Essential care pressure mattress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26188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35696" y="5517232"/>
            <a:ext cx="6512511" cy="1143000"/>
          </a:xfrm>
        </p:spPr>
        <p:txBody>
          <a:bodyPr/>
          <a:lstStyle/>
          <a:p>
            <a:r>
              <a:rPr lang="en-GB" dirty="0" smtClean="0"/>
              <a:t>Equipment budget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7317432" cy="4713704"/>
          </a:xfrm>
        </p:spPr>
        <p:txBody>
          <a:bodyPr/>
          <a:lstStyle/>
          <a:p>
            <a:r>
              <a:rPr lang="en-GB" dirty="0" smtClean="0"/>
              <a:t>The total budget allocated for the project is £163,000</a:t>
            </a:r>
          </a:p>
          <a:p>
            <a:r>
              <a:rPr lang="en-GB" dirty="0" smtClean="0"/>
              <a:t>Money spent to purchase specialist equipment for the KTH Hyper-acute Rehabilitation Unit is £106,000 (118,000 Euros)</a:t>
            </a:r>
          </a:p>
          <a:p>
            <a:r>
              <a:rPr lang="en-GB" dirty="0" smtClean="0"/>
              <a:t>On 20/1/2023, the SDU UK Treasurer completed a bank transfer of £53,000 (60,500 Euros) i.e. 50% of the total cost. </a:t>
            </a:r>
            <a:endParaRPr lang="en-GB" dirty="0" smtClean="0"/>
          </a:p>
          <a:p>
            <a:r>
              <a:rPr lang="en-GB" dirty="0" smtClean="0"/>
              <a:t>The remaining 50% will be paid once equipment is received in KTH.</a:t>
            </a:r>
            <a:endParaRPr lang="en-GB" dirty="0" smtClean="0"/>
          </a:p>
          <a:p>
            <a:r>
              <a:rPr lang="en-GB" dirty="0" smtClean="0"/>
              <a:t>Expected equipment delivery date is around 3 months.</a:t>
            </a:r>
          </a:p>
          <a:p>
            <a:r>
              <a:rPr lang="en-GB" dirty="0" smtClean="0"/>
              <a:t>The remainder (£57,000) will be used toward the tertiary centre in Soba University Hospital.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54662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9712" y="5373216"/>
            <a:ext cx="6512511" cy="1143000"/>
          </a:xfrm>
        </p:spPr>
        <p:txBody>
          <a:bodyPr/>
          <a:lstStyle/>
          <a:p>
            <a:r>
              <a:rPr lang="en-GB" dirty="0" smtClean="0"/>
              <a:t>Beneficiaries in general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7101408" cy="4569688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GB" dirty="0" smtClean="0"/>
              <a:t>Specialist neuro-rehabilitation inpatient and outpatient services for the following patients</a:t>
            </a:r>
            <a:r>
              <a:rPr lang="en-GB" dirty="0" smtClean="0"/>
              <a:t>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GB" dirty="0" smtClean="0"/>
              <a:t>All adult traumatic spinal cord and cauda </a:t>
            </a:r>
            <a:r>
              <a:rPr lang="en-GB" dirty="0" err="1" smtClean="0"/>
              <a:t>equina</a:t>
            </a:r>
            <a:r>
              <a:rPr lang="en-GB" dirty="0" smtClean="0"/>
              <a:t> injury patients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GB" dirty="0" smtClean="0"/>
              <a:t>All adult moderate and severe traumatic brain injury patients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GB" dirty="0" smtClean="0"/>
              <a:t>All non-progressive spinal cord and brain disease with neurological deficits </a:t>
            </a:r>
            <a:endParaRPr lang="en-GB" dirty="0" smtClean="0"/>
          </a:p>
          <a:p>
            <a:pPr marL="365760" lvl="1" indent="0">
              <a:buNone/>
            </a:pPr>
            <a:endParaRPr lang="en-GB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en-GB" dirty="0" smtClean="0"/>
              <a:t>Patients and families education about SCI and TBI</a:t>
            </a:r>
          </a:p>
          <a:p>
            <a:pPr marL="45720" indent="0">
              <a:buNone/>
            </a:pPr>
            <a:endParaRPr lang="en-GB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en-GB" dirty="0" smtClean="0"/>
              <a:t>Families and siblings counselling services </a:t>
            </a:r>
          </a:p>
          <a:p>
            <a:pPr marL="45720" indent="0">
              <a:buNone/>
            </a:pPr>
            <a:endParaRPr lang="en-GB" dirty="0" smtClean="0"/>
          </a:p>
          <a:p>
            <a:pPr>
              <a:buFont typeface="Wingdings" panose="05000000000000000000" pitchFamily="2" charset="2"/>
              <a:buChar char="v"/>
            </a:pPr>
            <a:endParaRPr lang="en-GB" dirty="0"/>
          </a:p>
          <a:p>
            <a:pPr>
              <a:buFont typeface="Wingdings" panose="05000000000000000000" pitchFamily="2" charset="2"/>
              <a:buChar char="§"/>
            </a:pPr>
            <a:endParaRPr lang="en-GB" dirty="0" smtClean="0"/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94726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187</TotalTime>
  <Words>879</Words>
  <Application>Microsoft Office PowerPoint</Application>
  <PresentationFormat>On-screen Show (4:3)</PresentationFormat>
  <Paragraphs>94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Slipstream</vt:lpstr>
      <vt:lpstr>Facts about the December Revolution Centre for Rehabilitation of SCI and TBI</vt:lpstr>
      <vt:lpstr>Name and place </vt:lpstr>
      <vt:lpstr>How it started</vt:lpstr>
      <vt:lpstr>How it started</vt:lpstr>
      <vt:lpstr>Vision </vt:lpstr>
      <vt:lpstr>Partnership</vt:lpstr>
      <vt:lpstr>Examples of Specialist equipment funded </vt:lpstr>
      <vt:lpstr>Equipment budget </vt:lpstr>
      <vt:lpstr>Beneficiaries in general </vt:lpstr>
      <vt:lpstr>Benefits for Revolution victims </vt:lpstr>
      <vt:lpstr>Benefits for the medical field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Facts about the December Revolution Centre for Rehabilitation of SCI and TBI</dc:title>
  <dc:creator>Wail Ahmed</dc:creator>
  <cp:lastModifiedBy>Wail Ahmed</cp:lastModifiedBy>
  <cp:revision>36</cp:revision>
  <dcterms:created xsi:type="dcterms:W3CDTF">2023-03-07T07:35:42Z</dcterms:created>
  <dcterms:modified xsi:type="dcterms:W3CDTF">2023-03-08T03:45:37Z</dcterms:modified>
</cp:coreProperties>
</file>